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7" r:id="rId11"/>
    <p:sldId id="265" r:id="rId12"/>
    <p:sldId id="266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5" autoAdjust="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811CE045-A04D-43E1-B1BD-9CCF967D532E}" type="datetimeFigureOut">
              <a:rPr lang="es-ES" smtClean="0"/>
              <a:t>04/12/2016</a:t>
            </a:fld>
            <a:endParaRPr lang="es-E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5AE249-297B-4B66-AE18-508C3BE71319}" type="slidenum">
              <a:rPr lang="es-ES" smtClean="0"/>
              <a:t>‹Nº›</a:t>
            </a:fld>
            <a:endParaRPr lang="es-E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E045-A04D-43E1-B1BD-9CCF967D532E}" type="datetimeFigureOut">
              <a:rPr lang="es-ES" smtClean="0"/>
              <a:t>04/12/2016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AE249-297B-4B66-AE18-508C3BE7131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E045-A04D-43E1-B1BD-9CCF967D532E}" type="datetimeFigureOut">
              <a:rPr lang="es-ES" smtClean="0"/>
              <a:t>04/12/2016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AE249-297B-4B66-AE18-508C3BE7131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E045-A04D-43E1-B1BD-9CCF967D532E}" type="datetimeFigureOut">
              <a:rPr lang="es-ES" smtClean="0"/>
              <a:t>04/12/2016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AE249-297B-4B66-AE18-508C3BE7131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E045-A04D-43E1-B1BD-9CCF967D532E}" type="datetimeFigureOut">
              <a:rPr lang="es-ES" smtClean="0"/>
              <a:t>04/12/2016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AE249-297B-4B66-AE18-508C3BE7131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E045-A04D-43E1-B1BD-9CCF967D532E}" type="datetimeFigureOut">
              <a:rPr lang="es-ES" smtClean="0"/>
              <a:t>04/12/2016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AE249-297B-4B66-AE18-508C3BE71319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E045-A04D-43E1-B1BD-9CCF967D532E}" type="datetimeFigureOut">
              <a:rPr lang="es-ES" smtClean="0"/>
              <a:t>04/12/2016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AE249-297B-4B66-AE18-508C3BE7131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E045-A04D-43E1-B1BD-9CCF967D532E}" type="datetimeFigureOut">
              <a:rPr lang="es-ES" smtClean="0"/>
              <a:t>04/12/2016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AE249-297B-4B66-AE18-508C3BE7131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E045-A04D-43E1-B1BD-9CCF967D532E}" type="datetimeFigureOut">
              <a:rPr lang="es-ES" smtClean="0"/>
              <a:t>04/12/2016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AE249-297B-4B66-AE18-508C3BE7131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E045-A04D-43E1-B1BD-9CCF967D532E}" type="datetimeFigureOut">
              <a:rPr lang="es-ES" smtClean="0"/>
              <a:t>04/12/2016</a:t>
            </a:fld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AE249-297B-4B66-AE18-508C3BE71319}" type="slidenum">
              <a:rPr lang="es-ES" smtClean="0"/>
              <a:t>‹Nº›</a:t>
            </a:fld>
            <a:endParaRPr lang="es-E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E045-A04D-43E1-B1BD-9CCF967D532E}" type="datetimeFigureOut">
              <a:rPr lang="es-ES" smtClean="0"/>
              <a:t>04/12/2016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AE249-297B-4B66-AE18-508C3BE7131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811CE045-A04D-43E1-B1BD-9CCF967D532E}" type="datetimeFigureOut">
              <a:rPr lang="es-ES" smtClean="0"/>
              <a:t>04/12/2016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1E5AE249-297B-4B66-AE18-508C3BE71319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352928" cy="6264696"/>
          </a:xfrm>
        </p:spPr>
      </p:pic>
    </p:spTree>
    <p:extLst>
      <p:ext uri="{BB962C8B-B14F-4D97-AF65-F5344CB8AC3E}">
        <p14:creationId xmlns:p14="http://schemas.microsoft.com/office/powerpoint/2010/main" val="265817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552" y="1834816"/>
            <a:ext cx="3508375" cy="2808312"/>
          </a:xfrm>
        </p:spPr>
      </p:pic>
      <p:sp>
        <p:nvSpPr>
          <p:cNvPr id="5" name="Flecha derecha 4"/>
          <p:cNvSpPr/>
          <p:nvPr/>
        </p:nvSpPr>
        <p:spPr>
          <a:xfrm>
            <a:off x="3767368" y="2950939"/>
            <a:ext cx="84795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798" y="1484784"/>
            <a:ext cx="3197033" cy="350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4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MX" b="1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MX" b="1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MX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MX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MX" b="1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MX" sz="67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C</a:t>
            </a:r>
            <a:r>
              <a:rPr lang="es-MX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ompromisos:</a:t>
            </a:r>
            <a:endParaRPr lang="es-MX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b="1" dirty="0">
                <a:latin typeface="Aharoni" panose="02010803020104030203" pitchFamily="2" charset="-79"/>
                <a:cs typeface="Aharoni" panose="02010803020104030203" pitchFamily="2" charset="-79"/>
              </a:rPr>
              <a:t>Realizar el Censo de las Embarazadas  dos veces al año.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b="1" dirty="0">
                <a:latin typeface="Aharoni" panose="02010803020104030203" pitchFamily="2" charset="-79"/>
                <a:cs typeface="Aharoni" panose="02010803020104030203" pitchFamily="2" charset="-79"/>
              </a:rPr>
              <a:t>Realizar el evento del </a:t>
            </a:r>
            <a:r>
              <a:rPr lang="es-MX" b="1" dirty="0" err="1">
                <a:latin typeface="Aharoni" panose="02010803020104030203" pitchFamily="2" charset="-79"/>
                <a:cs typeface="Aharoni" panose="02010803020104030203" pitchFamily="2" charset="-79"/>
              </a:rPr>
              <a:t>Baby</a:t>
            </a:r>
            <a:r>
              <a:rPr lang="es-MX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MX" b="1" dirty="0" err="1">
                <a:latin typeface="Aharoni" panose="02010803020104030203" pitchFamily="2" charset="-79"/>
                <a:cs typeface="Aharoni" panose="02010803020104030203" pitchFamily="2" charset="-79"/>
              </a:rPr>
              <a:t>Shower</a:t>
            </a:r>
            <a:r>
              <a:rPr lang="es-MX" b="1" dirty="0">
                <a:latin typeface="Aharoni" panose="02010803020104030203" pitchFamily="2" charset="-79"/>
                <a:cs typeface="Aharoni" panose="02010803020104030203" pitchFamily="2" charset="-79"/>
              </a:rPr>
              <a:t> 2 veces al año. (mayo y Noviembre)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b="1" dirty="0">
                <a:latin typeface="Aharoni" panose="02010803020104030203" pitchFamily="2" charset="-79"/>
                <a:cs typeface="Aharoni" panose="02010803020104030203" pitchFamily="2" charset="-79"/>
              </a:rPr>
              <a:t>La Aula Amigable quedara  permanente durante  esta administración.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b="1" dirty="0">
                <a:latin typeface="Aharoni" panose="02010803020104030203" pitchFamily="2" charset="-79"/>
                <a:cs typeface="Aharoni" panose="02010803020104030203" pitchFamily="2" charset="-79"/>
              </a:rPr>
              <a:t>Trabajando en equipo con </a:t>
            </a:r>
            <a:r>
              <a:rPr lang="es-MX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diferentes sectores, </a:t>
            </a:r>
            <a:r>
              <a:rPr lang="es-MX" b="1" dirty="0">
                <a:latin typeface="Aharoni" panose="02010803020104030203" pitchFamily="2" charset="-79"/>
                <a:cs typeface="Aharoni" panose="02010803020104030203" pitchFamily="2" charset="-79"/>
              </a:rPr>
              <a:t>para seguir capacitando a </a:t>
            </a:r>
            <a:r>
              <a:rPr lang="es-MX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la población y </a:t>
            </a:r>
            <a:r>
              <a:rPr lang="es-MX" b="1" dirty="0">
                <a:latin typeface="Aharoni" panose="02010803020104030203" pitchFamily="2" charset="-79"/>
                <a:cs typeface="Aharoni" panose="02010803020104030203" pitchFamily="2" charset="-79"/>
              </a:rPr>
              <a:t>SEGUIR CREANDO ENTORNOS SALUDABLES.</a:t>
            </a:r>
          </a:p>
          <a:p>
            <a:pPr algn="just"/>
            <a:endParaRPr lang="es-MX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just"/>
            <a:endParaRPr lang="es-MX" dirty="0"/>
          </a:p>
          <a:p>
            <a:pPr algn="just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0173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6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P</a:t>
            </a:r>
            <a:r>
              <a:rPr lang="es-MX" dirty="0" smtClean="0">
                <a:latin typeface="Consolas" panose="020B0609020204030204" pitchFamily="49" charset="0"/>
                <a:cs typeface="Consolas" panose="020B0609020204030204" pitchFamily="49" charset="0"/>
              </a:rPr>
              <a:t>aquetes </a:t>
            </a:r>
            <a:r>
              <a:rPr lang="es-MX" sz="6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M</a:t>
            </a:r>
            <a:r>
              <a:rPr lang="es-MX" dirty="0" smtClean="0">
                <a:latin typeface="Consolas" panose="020B0609020204030204" pitchFamily="49" charset="0"/>
                <a:cs typeface="Consolas" panose="020B0609020204030204" pitchFamily="49" charset="0"/>
              </a:rPr>
              <a:t>aternales</a:t>
            </a:r>
            <a:endParaRPr lang="es-MX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0" y="2276872"/>
            <a:ext cx="6840878" cy="3508375"/>
          </a:xfrm>
        </p:spPr>
      </p:pic>
    </p:spTree>
    <p:extLst>
      <p:ext uri="{BB962C8B-B14F-4D97-AF65-F5344CB8AC3E}">
        <p14:creationId xmlns:p14="http://schemas.microsoft.com/office/powerpoint/2010/main" val="255139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645024"/>
            <a:ext cx="2830318" cy="2876903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60419"/>
            <a:ext cx="3816424" cy="2420509"/>
          </a:xfrm>
          <a:prstGeom prst="rect">
            <a:avLst/>
          </a:prstGeom>
        </p:spPr>
      </p:pic>
      <p:sp>
        <p:nvSpPr>
          <p:cNvPr id="6" name="Flecha curvada hacia la derecha 5"/>
          <p:cNvSpPr/>
          <p:nvPr/>
        </p:nvSpPr>
        <p:spPr>
          <a:xfrm>
            <a:off x="2987824" y="2837908"/>
            <a:ext cx="936104" cy="735107"/>
          </a:xfrm>
          <a:prstGeom prst="curvedRightArrow">
            <a:avLst>
              <a:gd name="adj1" fmla="val 11043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915" y="360418"/>
            <a:ext cx="3807434" cy="2420509"/>
          </a:xfrm>
          <a:prstGeom prst="rect">
            <a:avLst/>
          </a:prstGeom>
        </p:spPr>
      </p:pic>
      <p:sp>
        <p:nvSpPr>
          <p:cNvPr id="9" name="Flecha curvada hacia arriba 8"/>
          <p:cNvSpPr/>
          <p:nvPr/>
        </p:nvSpPr>
        <p:spPr>
          <a:xfrm rot="16618554">
            <a:off x="5191793" y="2920565"/>
            <a:ext cx="755902" cy="576063"/>
          </a:xfrm>
          <a:prstGeom prst="curvedUpArrow">
            <a:avLst>
              <a:gd name="adj1" fmla="val 11562"/>
              <a:gd name="adj2" fmla="val 50856"/>
              <a:gd name="adj3" fmla="val 257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8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sz="6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C</a:t>
            </a:r>
            <a:r>
              <a:rPr lang="es-MX" dirty="0" smtClean="0">
                <a:latin typeface="Consolas" panose="020B0609020204030204" pitchFamily="49" charset="0"/>
                <a:cs typeface="Consolas" panose="020B0609020204030204" pitchFamily="49" charset="0"/>
              </a:rPr>
              <a:t>ANCIÓN  </a:t>
            </a:r>
            <a:endParaRPr lang="es-MX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" t="35598" r="13131" b="26887"/>
          <a:stretch/>
        </p:blipFill>
        <p:spPr>
          <a:xfrm>
            <a:off x="539552" y="2170664"/>
            <a:ext cx="8064896" cy="4354680"/>
          </a:xfrm>
        </p:spPr>
      </p:pic>
      <p:pic>
        <p:nvPicPr>
          <p:cNvPr id="5" name="5 Marcador de contenid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4664"/>
            <a:ext cx="2448272" cy="1656184"/>
          </a:xfrm>
          <a:prstGeom prst="rect">
            <a:avLst/>
          </a:prstGeom>
        </p:spPr>
      </p:pic>
      <p:pic>
        <p:nvPicPr>
          <p:cNvPr id="6" name="alimenta_con_am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00192" y="1294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8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5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" indent="0">
              <a:buNone/>
            </a:pPr>
            <a:r>
              <a:rPr lang="es-MX" sz="4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</a:p>
          <a:p>
            <a:pPr marL="68580" indent="0">
              <a:buNone/>
            </a:pPr>
            <a:r>
              <a:rPr lang="es-MX" sz="4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s-MX" sz="4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 GRACIAS!!!</a:t>
            </a:r>
          </a:p>
          <a:p>
            <a:pPr marL="68580" indent="0">
              <a:buNone/>
            </a:pPr>
            <a:endParaRPr lang="es-MX" sz="4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68580" indent="0">
              <a:buNone/>
            </a:pPr>
            <a:r>
              <a:rPr lang="es-MX" sz="2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Un niño bien alimentado, futuro asegurado.</a:t>
            </a:r>
            <a:endParaRPr lang="es-MX" sz="22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16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:\Users\RUBY\Pictures\IGUEY\IMG_296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935" y="1881187"/>
            <a:ext cx="5612130" cy="30956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764704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8800" dirty="0" smtClean="0">
                <a:latin typeface="Consolas" panose="020B0609020204030204" pitchFamily="49" charset="0"/>
                <a:cs typeface="Consolas" panose="020B0609020204030204" pitchFamily="49" charset="0"/>
              </a:rPr>
              <a:t>T</a:t>
            </a:r>
            <a:r>
              <a:rPr lang="es-ES" sz="5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LALTENANGO</a:t>
            </a:r>
            <a:endParaRPr lang="es-ES" sz="5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492" y="1988840"/>
            <a:ext cx="6984892" cy="3843789"/>
          </a:xfrm>
        </p:spPr>
        <p:txBody>
          <a:bodyPr>
            <a:normAutofit fontScale="92500"/>
          </a:bodyPr>
          <a:lstStyle/>
          <a:p>
            <a:r>
              <a:rPr lang="es-ES" dirty="0">
                <a:solidFill>
                  <a:schemeClr val="tx1"/>
                </a:solidFill>
              </a:rPr>
              <a:t>Extensión territorial : 37  km</a:t>
            </a:r>
            <a:r>
              <a:rPr lang="es-ES" baseline="30000" dirty="0">
                <a:solidFill>
                  <a:schemeClr val="tx1"/>
                </a:solidFill>
              </a:rPr>
              <a:t>2</a:t>
            </a:r>
            <a:r>
              <a:rPr lang="es-ES" dirty="0">
                <a:solidFill>
                  <a:schemeClr val="tx1"/>
                </a:solidFill>
              </a:rPr>
              <a:t> </a:t>
            </a:r>
            <a:br>
              <a:rPr lang="es-ES" dirty="0">
                <a:solidFill>
                  <a:schemeClr val="tx1"/>
                </a:solidFill>
              </a:rPr>
            </a:br>
            <a:r>
              <a:rPr lang="es-ES" dirty="0">
                <a:solidFill>
                  <a:schemeClr val="tx1"/>
                </a:solidFill>
              </a:rPr>
              <a:t> ocupa el lugar 181 de 217 municipios.</a:t>
            </a:r>
            <a:br>
              <a:rPr lang="es-ES" dirty="0">
                <a:solidFill>
                  <a:schemeClr val="tx1"/>
                </a:solidFill>
              </a:rPr>
            </a:br>
            <a:r>
              <a:rPr lang="es-ES" dirty="0">
                <a:solidFill>
                  <a:schemeClr val="tx1"/>
                </a:solidFill>
              </a:rPr>
              <a:t>Forma parte de la jurisdicción sanitaria ·5 </a:t>
            </a:r>
            <a:br>
              <a:rPr lang="es-ES" dirty="0">
                <a:solidFill>
                  <a:schemeClr val="tx1"/>
                </a:solidFill>
              </a:rPr>
            </a:br>
            <a:r>
              <a:rPr lang="es-MX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 localiza en la parte centro oeste del estado de Puebla.</a:t>
            </a:r>
            <a:br>
              <a:rPr lang="es-MX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s-MX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Colinda</a:t>
            </a:r>
            <a:r>
              <a:rPr lang="es-MX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es-MX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MX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 los municipios </a:t>
            </a:r>
            <a:r>
              <a:rPr lang="es-MX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s-MX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Huejotzingo,</a:t>
            </a:r>
            <a:r>
              <a:rPr lang="es-MX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Juan C. </a:t>
            </a:r>
            <a:r>
              <a:rPr lang="es-MX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Bonilla,</a:t>
            </a:r>
            <a:r>
              <a:rPr lang="es-MX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San Miguel </a:t>
            </a:r>
            <a:r>
              <a:rPr lang="es-MX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Xoxtla</a:t>
            </a:r>
            <a:r>
              <a:rPr lang="es-MX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 </a:t>
            </a:r>
            <a:r>
              <a:rPr lang="es-MX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 </a:t>
            </a:r>
            <a:r>
              <a:rPr lang="es-MX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Estado </a:t>
            </a:r>
            <a:r>
              <a:rPr lang="es-MX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 Tlaxcala.</a:t>
            </a:r>
          </a:p>
          <a:p>
            <a:endParaRPr lang="es-MX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MX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70% dedicación a la agricultura.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5166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sz="6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s-MX" sz="4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s-MX" dirty="0" smtClean="0"/>
              <a:t>TROSPECTIVA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Presentamos proyecto en 2014 de alimentación correcta.</a:t>
            </a:r>
          </a:p>
          <a:p>
            <a:pPr marL="68580" indent="0">
              <a:buNone/>
            </a:pPr>
            <a:endParaRPr lang="es-MX" dirty="0" smtClean="0"/>
          </a:p>
          <a:p>
            <a:r>
              <a:rPr lang="es-MX" dirty="0" smtClean="0"/>
              <a:t>Atacar el problema de raíz a través de la nutrición básica esencial humana.</a:t>
            </a:r>
          </a:p>
          <a:p>
            <a:endParaRPr lang="es-MX" dirty="0" smtClean="0"/>
          </a:p>
          <a:p>
            <a:r>
              <a:rPr lang="es-MX" dirty="0" smtClean="0"/>
              <a:t>Lo cual logramos que las madres:</a:t>
            </a:r>
          </a:p>
          <a:p>
            <a:pPr marL="6858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2676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85399"/>
            <a:ext cx="6736594" cy="3717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3492" y="2323652"/>
            <a:ext cx="7024742" cy="3508977"/>
          </a:xfrm>
        </p:spPr>
        <p:txBody>
          <a:bodyPr/>
          <a:lstStyle/>
          <a:p>
            <a:pPr algn="just"/>
            <a:r>
              <a:rPr lang="es-MX" sz="2800" b="1" dirty="0">
                <a:latin typeface="Book Antiqua" panose="02040602050305030304" pitchFamily="18" charset="0"/>
              </a:rPr>
              <a:t>OBJETIVO</a:t>
            </a:r>
            <a:r>
              <a:rPr lang="es-MX" dirty="0">
                <a:latin typeface="Book Antiqua" panose="02040602050305030304" pitchFamily="18" charset="0"/>
              </a:rPr>
              <a:t/>
            </a:r>
            <a:br>
              <a:rPr lang="es-MX" dirty="0">
                <a:latin typeface="Book Antiqua" panose="02040602050305030304" pitchFamily="18" charset="0"/>
              </a:rPr>
            </a:br>
            <a:r>
              <a:rPr lang="es-MX" dirty="0">
                <a:latin typeface="Book Antiqua" panose="02040602050305030304" pitchFamily="18" charset="0"/>
              </a:rPr>
              <a:t>Facilitar, educar y reorientar el ejercicio del derecho de la mujer embarazada o lactante </a:t>
            </a:r>
            <a:r>
              <a:rPr lang="es-MX" dirty="0" smtClean="0">
                <a:latin typeface="Book Antiqua" panose="02040602050305030304" pitchFamily="18" charset="0"/>
              </a:rPr>
              <a:t>e impulsar la </a:t>
            </a:r>
            <a:r>
              <a:rPr lang="es-MX" dirty="0">
                <a:latin typeface="Book Antiqua" panose="02040602050305030304" pitchFamily="18" charset="0"/>
              </a:rPr>
              <a:t>lactancia materna durante los seis primeros meses, aportando elementos para favorecer la relación vincular y la salud integral de la madre y el </a:t>
            </a:r>
            <a:r>
              <a:rPr lang="es-MX" dirty="0" smtClean="0">
                <a:latin typeface="Book Antiqua" panose="02040602050305030304" pitchFamily="18" charset="0"/>
              </a:rPr>
              <a:t>hijo, para si consolidar hijos libres de enfermedades.</a:t>
            </a:r>
            <a:endParaRPr lang="es-MX" dirty="0">
              <a:latin typeface="Book Antiqua" panose="02040602050305030304" pitchFamily="18" charset="0"/>
            </a:endParaRPr>
          </a:p>
          <a:p>
            <a:endParaRPr lang="es-MX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68" y="815802"/>
            <a:ext cx="1656184" cy="65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896" y="862579"/>
            <a:ext cx="689966" cy="65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594" y="862579"/>
            <a:ext cx="1078406" cy="66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270" y="865458"/>
            <a:ext cx="893544" cy="73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755" y="751805"/>
            <a:ext cx="1134669" cy="847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776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6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Q</a:t>
            </a:r>
            <a:r>
              <a:rPr lang="es-MX" dirty="0" smtClean="0">
                <a:latin typeface="Consolas" panose="020B0609020204030204" pitchFamily="49" charset="0"/>
                <a:cs typeface="Consolas" panose="020B0609020204030204" pitchFamily="49" charset="0"/>
              </a:rPr>
              <a:t>UIÉN   </a:t>
            </a:r>
            <a:r>
              <a:rPr lang="es-MX" sz="6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P</a:t>
            </a:r>
            <a:r>
              <a:rPr lang="es-MX" dirty="0" smtClean="0">
                <a:latin typeface="Consolas" panose="020B0609020204030204" pitchFamily="49" charset="0"/>
                <a:cs typeface="Consolas" panose="020B0609020204030204" pitchFamily="49" charset="0"/>
              </a:rPr>
              <a:t>ARTICIPA ?</a:t>
            </a:r>
            <a:endParaRPr lang="es-MX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9" y="3248674"/>
            <a:ext cx="2952328" cy="17713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6019" y="2138271"/>
            <a:ext cx="2204864" cy="19177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53" y="2170664"/>
            <a:ext cx="2524234" cy="18853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105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A</a:t>
            </a:r>
            <a:r>
              <a:rPr lang="es-MX" sz="4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CCIONES  </a:t>
            </a:r>
            <a:r>
              <a:rPr lang="es-MX" sz="6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s-MX" sz="4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EALIZADAS</a:t>
            </a:r>
            <a:endParaRPr lang="es-MX" sz="4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6989" y="2687389"/>
            <a:ext cx="2708539" cy="2175538"/>
          </a:xfrm>
        </p:spPr>
      </p:pic>
      <p:sp>
        <p:nvSpPr>
          <p:cNvPr id="5" name="Flecha derecha 4"/>
          <p:cNvSpPr/>
          <p:nvPr/>
        </p:nvSpPr>
        <p:spPr>
          <a:xfrm>
            <a:off x="3347864" y="3573016"/>
            <a:ext cx="108012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632" y="2420887"/>
            <a:ext cx="3430736" cy="270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lecha abajo 6"/>
          <p:cNvSpPr/>
          <p:nvPr/>
        </p:nvSpPr>
        <p:spPr>
          <a:xfrm>
            <a:off x="6012160" y="5229200"/>
            <a:ext cx="432048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925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C:\Users\RUBY\AppData\Local\Microsoft\Windows\INetCache\Content.Word\IMG_454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08720"/>
            <a:ext cx="2272098" cy="18620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lecha izquierda 4"/>
          <p:cNvSpPr/>
          <p:nvPr/>
        </p:nvSpPr>
        <p:spPr>
          <a:xfrm>
            <a:off x="5076056" y="1916832"/>
            <a:ext cx="576064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 descr="C:\Users\RUBY\AppData\Local\Microsoft\Windows\INetCache\Content.Word\IMG_324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629" y="922037"/>
            <a:ext cx="1911411" cy="184873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lecha izquierda 6"/>
          <p:cNvSpPr/>
          <p:nvPr/>
        </p:nvSpPr>
        <p:spPr>
          <a:xfrm>
            <a:off x="2339752" y="1916832"/>
            <a:ext cx="523232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Imagen 7" descr="C:\Users\RUBY\Pictures\Pictures\COMUNIDADES SALUDABLES LACTANCIA\PARTIDAS\PROMOCION\PROMOCIONALES\IMG_277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42" y="922038"/>
            <a:ext cx="1616488" cy="184873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lecha abajo 8"/>
          <p:cNvSpPr/>
          <p:nvPr/>
        </p:nvSpPr>
        <p:spPr>
          <a:xfrm>
            <a:off x="1259632" y="2924944"/>
            <a:ext cx="43204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Imagen 9" descr="C:\Users\RUBY\AppData\Local\Microsoft\Windows\INetCache\Content.Word\IMG_454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42" y="3613384"/>
            <a:ext cx="1983342" cy="139979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lecha derecha 10"/>
          <p:cNvSpPr/>
          <p:nvPr/>
        </p:nvSpPr>
        <p:spPr>
          <a:xfrm>
            <a:off x="2670177" y="4133260"/>
            <a:ext cx="700904" cy="447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696" y="3356992"/>
            <a:ext cx="2367596" cy="1656185"/>
          </a:xfrm>
          <a:prstGeom prst="rect">
            <a:avLst/>
          </a:prstGeom>
        </p:spPr>
      </p:pic>
      <p:sp>
        <p:nvSpPr>
          <p:cNvPr id="13" name="Flecha derecha 12"/>
          <p:cNvSpPr/>
          <p:nvPr/>
        </p:nvSpPr>
        <p:spPr>
          <a:xfrm>
            <a:off x="5921907" y="4015587"/>
            <a:ext cx="648072" cy="447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581128"/>
            <a:ext cx="2339752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3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:\Users\RUBY\Pictures\103NIKON\DSCN075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1869644" cy="173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Marcador de contenido 4" descr="C:\Users\RUBY\Documents\RESPALDO RUBI\NUEVO RESPALDO\Pictures\COMUNIDADES SALUDABLES LACTANCIA\INAUGURACION\IMG_2787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32" b="62076"/>
          <a:stretch/>
        </p:blipFill>
        <p:spPr bwMode="auto">
          <a:xfrm rot="5400000">
            <a:off x="3570305" y="1588671"/>
            <a:ext cx="1801665" cy="11639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Flecha derecha 5"/>
          <p:cNvSpPr/>
          <p:nvPr/>
        </p:nvSpPr>
        <p:spPr>
          <a:xfrm>
            <a:off x="2627784" y="1725146"/>
            <a:ext cx="1080120" cy="4957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Flecha curvada hacia la izquierda 6"/>
          <p:cNvSpPr/>
          <p:nvPr/>
        </p:nvSpPr>
        <p:spPr>
          <a:xfrm>
            <a:off x="5436096" y="2060848"/>
            <a:ext cx="2520280" cy="338437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pic>
        <p:nvPicPr>
          <p:cNvPr id="8" name="Imagen 7" descr="C:\Users\RUBY\Pictures\Pictures\COMUNIDADES SALUDABLES LACTANCIA\CONTRALORIA\IMG_674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66430" y="3847457"/>
            <a:ext cx="1800198" cy="2115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C:\Users\RUBY\Pictures\Pictures\COMUNIDADES SALUDABLES LACTANCIA\PARTIDAS\PROMOCION\IMG_318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82" y="4005064"/>
            <a:ext cx="1937422" cy="18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Flecha izquierda 9"/>
          <p:cNvSpPr/>
          <p:nvPr/>
        </p:nvSpPr>
        <p:spPr>
          <a:xfrm>
            <a:off x="2481204" y="4653136"/>
            <a:ext cx="615758" cy="504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459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sz="6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M</a:t>
            </a:r>
            <a:r>
              <a:rPr lang="es-MX" dirty="0" smtClean="0">
                <a:latin typeface="Consolas" panose="020B0609020204030204" pitchFamily="49" charset="0"/>
                <a:cs typeface="Consolas" panose="020B0609020204030204" pitchFamily="49" charset="0"/>
              </a:rPr>
              <a:t>ÁS </a:t>
            </a:r>
            <a:r>
              <a:rPr lang="es-MX" sz="6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A</a:t>
            </a:r>
            <a:r>
              <a:rPr lang="es-MX" dirty="0" smtClean="0">
                <a:latin typeface="Consolas" panose="020B0609020204030204" pitchFamily="49" charset="0"/>
                <a:cs typeface="Consolas" panose="020B0609020204030204" pitchFamily="49" charset="0"/>
              </a:rPr>
              <a:t>CCIONES</a:t>
            </a:r>
            <a:endParaRPr lang="es-MX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MX" b="1" dirty="0">
                <a:latin typeface="Book Antiqua" panose="02040602050305030304" pitchFamily="18" charset="0"/>
              </a:rPr>
              <a:t>Acciones realizadas</a:t>
            </a:r>
            <a:r>
              <a:rPr lang="es-MX" dirty="0">
                <a:latin typeface="Book Antiqua" panose="02040602050305030304" pitchFamily="18" charset="0"/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MX" dirty="0">
                <a:latin typeface="Book Antiqua" panose="02040602050305030304" pitchFamily="18" charset="0"/>
              </a:rPr>
              <a:t>Reproducción del Video </a:t>
            </a:r>
          </a:p>
          <a:p>
            <a:r>
              <a:rPr lang="es-MX" dirty="0">
                <a:latin typeface="Book Antiqua" panose="02040602050305030304" pitchFamily="18" charset="0"/>
              </a:rPr>
              <a:t>Hazle caso a tu cuerpo, Hazle caso a la Vida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MX" dirty="0">
                <a:latin typeface="Book Antiqua" panose="02040602050305030304" pitchFamily="18" charset="0"/>
              </a:rPr>
              <a:t>Juego de Sopa de letras. Hazle caso a las señales </a:t>
            </a:r>
          </a:p>
          <a:p>
            <a:r>
              <a:rPr lang="es-MX" dirty="0">
                <a:latin typeface="Book Antiqua" panose="02040602050305030304" pitchFamily="18" charset="0"/>
              </a:rPr>
              <a:t>de tu cuerpo.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MX" dirty="0">
                <a:latin typeface="Book Antiqua" panose="02040602050305030304" pitchFamily="18" charset="0"/>
              </a:rPr>
              <a:t>Plan de Seguridad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MX" dirty="0">
                <a:latin typeface="Book Antiqua" panose="02040602050305030304" pitchFamily="18" charset="0"/>
              </a:rPr>
              <a:t>Video Lactancia Materna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MX" dirty="0">
                <a:latin typeface="Book Antiqua" panose="02040602050305030304" pitchFamily="18" charset="0"/>
              </a:rPr>
              <a:t>Degustación de alimentos preparados con soya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MX" dirty="0">
                <a:latin typeface="Book Antiqua" panose="02040602050305030304" pitchFamily="18" charset="0"/>
              </a:rPr>
              <a:t>Regalos a las participantes.</a:t>
            </a:r>
          </a:p>
          <a:p>
            <a:endParaRPr lang="es-MX" dirty="0">
              <a:latin typeface="Book Antiqua" panose="02040602050305030304" pitchFamily="18" charset="0"/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8045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1811</TotalTime>
  <Words>163</Words>
  <Application>Microsoft Office PowerPoint</Application>
  <PresentationFormat>Presentación en pantalla (4:3)</PresentationFormat>
  <Paragraphs>36</Paragraphs>
  <Slides>15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Austin</vt:lpstr>
      <vt:lpstr>Presentación de PowerPoint</vt:lpstr>
      <vt:lpstr>TLALTENANGO</vt:lpstr>
      <vt:lpstr>RETROSPECTIVA</vt:lpstr>
      <vt:lpstr>Presentación de PowerPoint</vt:lpstr>
      <vt:lpstr>QUIÉN   PARTICIPA ?</vt:lpstr>
      <vt:lpstr>ACCIONES  REALIZADAS</vt:lpstr>
      <vt:lpstr>Presentación de PowerPoint</vt:lpstr>
      <vt:lpstr>Presentación de PowerPoint</vt:lpstr>
      <vt:lpstr>MÁS ACCIONES</vt:lpstr>
      <vt:lpstr>Presentación de PowerPoint</vt:lpstr>
      <vt:lpstr>   Compromisos:</vt:lpstr>
      <vt:lpstr>Paquetes Maternales</vt:lpstr>
      <vt:lpstr>Presentación de PowerPoint</vt:lpstr>
      <vt:lpstr>CANCIÓN  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chavita</dc:creator>
  <cp:lastModifiedBy>Luffi</cp:lastModifiedBy>
  <cp:revision>22</cp:revision>
  <dcterms:created xsi:type="dcterms:W3CDTF">2015-08-12T18:47:40Z</dcterms:created>
  <dcterms:modified xsi:type="dcterms:W3CDTF">2016-12-05T00:16:01Z</dcterms:modified>
</cp:coreProperties>
</file>